
<file path=[Content_Types].xml><?xml version="1.0" encoding="utf-8"?>
<Types xmlns="http://schemas.openxmlformats.org/package/2006/content-types">
  <Default ContentType="application/vnd.openxmlformats-officedocument.vmlDrawing" Extension="vml"/>
  <Default ContentType="application/xml" Extension="xml"/>
  <Default ContentType="image/png" Extension="png"/>
  <Default ContentType="application/vnd.ms-excel" Extension="xls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ms-excel" PartName="/ppt/embeddings/Microsoft_Excel_Sheet2.xls"/>
  <Override ContentType="application/vnd.ms-excel" PartName="/ppt/embeddings/Microsoft_Excel_Sheet1.xls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</p:sldIdLst>
  <p:sldSz cy="43200625" cx="32399275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6" roundtripDataSignature="AMtx7mjxcrJp8BdY82vYvLHDUoAb8tBak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customschemas.google.com/relationships/presentationmetadata" Target="metadata"/></Relationships>
</file>

<file path=ppt/drawings/_rels/vmlDrawing1.v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2.png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ctrTitle"/>
          </p:nvPr>
        </p:nvSpPr>
        <p:spPr>
          <a:xfrm>
            <a:off x="2429947" y="7070108"/>
            <a:ext cx="27539395" cy="1504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259"/>
              <a:buFont typeface="Calibri"/>
              <a:buNone/>
              <a:defRPr sz="21259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/>
          <p:nvPr>
            <p:ph idx="1" type="subTitle"/>
          </p:nvPr>
        </p:nvSpPr>
        <p:spPr>
          <a:xfrm>
            <a:off x="4049911" y="22690338"/>
            <a:ext cx="24299466" cy="104301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8504"/>
              <a:buNone/>
              <a:defRPr sz="8504"/>
            </a:lvl1pPr>
            <a:lvl2pPr lvl="1" algn="ctr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None/>
              <a:defRPr sz="7086"/>
            </a:lvl2pPr>
            <a:lvl3pPr lvl="2" algn="ctr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None/>
              <a:defRPr sz="6378"/>
            </a:lvl3pPr>
            <a:lvl4pPr lvl="3" algn="ctr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/>
            </a:lvl4pPr>
            <a:lvl5pPr lvl="4" algn="ctr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/>
            </a:lvl5pPr>
            <a:lvl6pPr lvl="5" algn="ctr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/>
            </a:lvl6pPr>
            <a:lvl7pPr lvl="6" algn="ctr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/>
            </a:lvl7pPr>
            <a:lvl8pPr lvl="7" algn="ctr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/>
            </a:lvl8pPr>
            <a:lvl9pPr lvl="8" algn="ctr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/>
            </a:lvl9pPr>
          </a:lstStyle>
          <a:p/>
        </p:txBody>
      </p:sp>
      <p:sp>
        <p:nvSpPr>
          <p:cNvPr id="14" name="Google Shape;14;p3"/>
          <p:cNvSpPr txBox="1"/>
          <p:nvPr>
            <p:ph idx="10" type="dt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1" type="ftr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/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/>
          <p:nvPr>
            <p:ph idx="1" type="body"/>
          </p:nvPr>
        </p:nvSpPr>
        <p:spPr>
          <a:xfrm rot="5400000">
            <a:off x="2494440" y="11233181"/>
            <a:ext cx="27410408" cy="279443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10" type="dt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/>
          <p:nvPr>
            <p:ph idx="11" type="ftr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/>
          <p:nvPr>
            <p:ph idx="12" type="sldNum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is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type="title"/>
          </p:nvPr>
        </p:nvSpPr>
        <p:spPr>
          <a:xfrm rot="5400000">
            <a:off x="8373518" y="17112258"/>
            <a:ext cx="36610544" cy="69860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1" type="body"/>
          </p:nvPr>
        </p:nvSpPr>
        <p:spPr>
          <a:xfrm rot="5400000">
            <a:off x="-5801170" y="10328657"/>
            <a:ext cx="36610544" cy="205532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10" type="dt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11" type="ftr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12" type="sldNum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nteúdo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0" type="dt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1" type="ftr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beçalho da Seção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2210578" y="10770172"/>
            <a:ext cx="27944386" cy="17970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259"/>
              <a:buFont typeface="Calibri"/>
              <a:buNone/>
              <a:defRPr sz="21259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2210578" y="28910440"/>
            <a:ext cx="27944386" cy="9450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8504"/>
              <a:buNone/>
              <a:defRPr sz="8504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rgbClr val="888888"/>
              </a:buClr>
              <a:buSzPts val="7086"/>
              <a:buNone/>
              <a:defRPr sz="7086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rgbClr val="888888"/>
              </a:buClr>
              <a:buSzPts val="6378"/>
              <a:buNone/>
              <a:defRPr sz="6378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rgbClr val="888888"/>
              </a:buClr>
              <a:buSzPts val="5669"/>
              <a:buNone/>
              <a:defRPr sz="5669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rgbClr val="888888"/>
              </a:buClr>
              <a:buSzPts val="5669"/>
              <a:buNone/>
              <a:defRPr sz="5669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rgbClr val="888888"/>
              </a:buClr>
              <a:buSzPts val="5669"/>
              <a:buNone/>
              <a:defRPr sz="5669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rgbClr val="888888"/>
              </a:buClr>
              <a:buSzPts val="5669"/>
              <a:buNone/>
              <a:defRPr sz="5669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rgbClr val="888888"/>
              </a:buClr>
              <a:buSzPts val="5669"/>
              <a:buNone/>
              <a:defRPr sz="5669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rgbClr val="888888"/>
              </a:buClr>
              <a:buSzPts val="5669"/>
              <a:buNone/>
              <a:defRPr sz="5669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5"/>
          <p:cNvSpPr txBox="1"/>
          <p:nvPr>
            <p:ph idx="10" type="dt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1" type="ftr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as Partes de Conteúdo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2227451" y="11500170"/>
            <a:ext cx="13769697" cy="274104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2" type="body"/>
          </p:nvPr>
        </p:nvSpPr>
        <p:spPr>
          <a:xfrm>
            <a:off x="16402140" y="11500170"/>
            <a:ext cx="13769697" cy="274104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0" type="dt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1" type="ftr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ção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>
            <p:ph type="title"/>
          </p:nvPr>
        </p:nvSpPr>
        <p:spPr>
          <a:xfrm>
            <a:off x="2231671" y="2300044"/>
            <a:ext cx="27944386" cy="8350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1" type="body"/>
          </p:nvPr>
        </p:nvSpPr>
        <p:spPr>
          <a:xfrm>
            <a:off x="2231675" y="10590160"/>
            <a:ext cx="13706415" cy="519007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8504"/>
              <a:buNone/>
              <a:defRPr b="1" sz="8504"/>
            </a:lvl1pPr>
            <a:lvl2pPr indent="-228600" lvl="1" marL="914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None/>
              <a:defRPr b="1" sz="7086"/>
            </a:lvl2pPr>
            <a:lvl3pPr indent="-228600" lvl="2" marL="1371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None/>
              <a:defRPr b="1" sz="6378"/>
            </a:lvl3pPr>
            <a:lvl4pPr indent="-228600" lvl="3" marL="1828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b="1" sz="5669"/>
            </a:lvl4pPr>
            <a:lvl5pPr indent="-228600" lvl="4" marL="22860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b="1" sz="5669"/>
            </a:lvl5pPr>
            <a:lvl6pPr indent="-228600" lvl="5" marL="27432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b="1" sz="5669"/>
            </a:lvl6pPr>
            <a:lvl7pPr indent="-228600" lvl="6" marL="3200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b="1" sz="5669"/>
            </a:lvl7pPr>
            <a:lvl8pPr indent="-228600" lvl="7" marL="3657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b="1" sz="5669"/>
            </a:lvl8pPr>
            <a:lvl9pPr indent="-228600" lvl="8" marL="4114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b="1" sz="5669"/>
            </a:lvl9pPr>
          </a:lstStyle>
          <a:p/>
        </p:txBody>
      </p:sp>
      <p:sp>
        <p:nvSpPr>
          <p:cNvPr id="39" name="Google Shape;39;p7"/>
          <p:cNvSpPr txBox="1"/>
          <p:nvPr>
            <p:ph idx="2" type="body"/>
          </p:nvPr>
        </p:nvSpPr>
        <p:spPr>
          <a:xfrm>
            <a:off x="2231675" y="15780233"/>
            <a:ext cx="13706415" cy="23210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3" type="body"/>
          </p:nvPr>
        </p:nvSpPr>
        <p:spPr>
          <a:xfrm>
            <a:off x="16402142" y="10590160"/>
            <a:ext cx="13773917" cy="519007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8504"/>
              <a:buNone/>
              <a:defRPr b="1" sz="8504"/>
            </a:lvl1pPr>
            <a:lvl2pPr indent="-228600" lvl="1" marL="914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None/>
              <a:defRPr b="1" sz="7086"/>
            </a:lvl2pPr>
            <a:lvl3pPr indent="-228600" lvl="2" marL="1371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None/>
              <a:defRPr b="1" sz="6378"/>
            </a:lvl3pPr>
            <a:lvl4pPr indent="-228600" lvl="3" marL="1828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b="1" sz="5669"/>
            </a:lvl4pPr>
            <a:lvl5pPr indent="-228600" lvl="4" marL="22860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b="1" sz="5669"/>
            </a:lvl5pPr>
            <a:lvl6pPr indent="-228600" lvl="5" marL="27432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b="1" sz="5669"/>
            </a:lvl6pPr>
            <a:lvl7pPr indent="-228600" lvl="6" marL="3200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b="1" sz="5669"/>
            </a:lvl7pPr>
            <a:lvl8pPr indent="-228600" lvl="7" marL="3657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b="1" sz="5669"/>
            </a:lvl8pPr>
            <a:lvl9pPr indent="-228600" lvl="8" marL="4114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b="1" sz="5669"/>
            </a:lvl9pPr>
          </a:lstStyle>
          <a:p/>
        </p:txBody>
      </p:sp>
      <p:sp>
        <p:nvSpPr>
          <p:cNvPr id="41" name="Google Shape;41;p7"/>
          <p:cNvSpPr txBox="1"/>
          <p:nvPr>
            <p:ph idx="4" type="body"/>
          </p:nvPr>
        </p:nvSpPr>
        <p:spPr>
          <a:xfrm>
            <a:off x="16402142" y="15780233"/>
            <a:ext cx="13773917" cy="23210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0" type="dt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1" type="ftr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2" type="sldNum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mente título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/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0" type="dt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11" type="ftr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12" type="sldNum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 branco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/>
          <p:nvPr>
            <p:ph idx="10" type="dt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idx="11" type="ftr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/>
          <p:nvPr>
            <p:ph idx="12" type="sldNum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údo com Legenda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/>
          <p:nvPr>
            <p:ph type="title"/>
          </p:nvPr>
        </p:nvSpPr>
        <p:spPr>
          <a:xfrm>
            <a:off x="2231671" y="2880042"/>
            <a:ext cx="10449614" cy="1008014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338"/>
              <a:buFont typeface="Calibri"/>
              <a:buNone/>
              <a:defRPr sz="11338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idx="1" type="body"/>
          </p:nvPr>
        </p:nvSpPr>
        <p:spPr>
          <a:xfrm>
            <a:off x="13773917" y="6220102"/>
            <a:ext cx="16402140" cy="307004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948563" lvl="0" marL="4572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11338"/>
              <a:buChar char="•"/>
              <a:defRPr sz="11338"/>
            </a:lvl1pPr>
            <a:lvl2pPr indent="-858583" lvl="1" marL="914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9921"/>
              <a:buChar char="•"/>
              <a:defRPr sz="9921"/>
            </a:lvl2pPr>
            <a:lvl3pPr indent="-768604" lvl="2" marL="1371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8504"/>
              <a:buChar char="•"/>
              <a:defRPr sz="8504"/>
            </a:lvl3pPr>
            <a:lvl4pPr indent="-678561" lvl="3" marL="1828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Char char="•"/>
              <a:defRPr sz="7086"/>
            </a:lvl4pPr>
            <a:lvl5pPr indent="-678561" lvl="4" marL="22860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Char char="•"/>
              <a:defRPr sz="7086"/>
            </a:lvl5pPr>
            <a:lvl6pPr indent="-678560" lvl="5" marL="27432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Char char="•"/>
              <a:defRPr sz="7086"/>
            </a:lvl6pPr>
            <a:lvl7pPr indent="-678560" lvl="6" marL="3200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Char char="•"/>
              <a:defRPr sz="7086"/>
            </a:lvl7pPr>
            <a:lvl8pPr indent="-678560" lvl="7" marL="3657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Char char="•"/>
              <a:defRPr sz="7086"/>
            </a:lvl8pPr>
            <a:lvl9pPr indent="-678560" lvl="8" marL="4114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Char char="•"/>
              <a:defRPr sz="7086"/>
            </a:lvl9pPr>
          </a:lstStyle>
          <a:p/>
        </p:txBody>
      </p:sp>
      <p:sp>
        <p:nvSpPr>
          <p:cNvPr id="57" name="Google Shape;57;p10"/>
          <p:cNvSpPr txBox="1"/>
          <p:nvPr>
            <p:ph idx="2" type="body"/>
          </p:nvPr>
        </p:nvSpPr>
        <p:spPr>
          <a:xfrm>
            <a:off x="2231671" y="12960191"/>
            <a:ext cx="10449614" cy="240103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/>
            </a:lvl1pPr>
            <a:lvl2pPr indent="-228600" lvl="1" marL="914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4960"/>
              <a:buNone/>
              <a:defRPr sz="4960"/>
            </a:lvl2pPr>
            <a:lvl3pPr indent="-228600" lvl="2" marL="1371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/>
            </a:lvl3pPr>
            <a:lvl4pPr indent="-228600" lvl="3" marL="1828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4pPr>
            <a:lvl5pPr indent="-228600" lvl="4" marL="22860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5pPr>
            <a:lvl6pPr indent="-228600" lvl="5" marL="27432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6pPr>
            <a:lvl7pPr indent="-228600" lvl="6" marL="3200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7pPr>
            <a:lvl8pPr indent="-228600" lvl="7" marL="3657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8pPr>
            <a:lvl9pPr indent="-228600" lvl="8" marL="4114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9pPr>
          </a:lstStyle>
          <a:p/>
        </p:txBody>
      </p:sp>
      <p:sp>
        <p:nvSpPr>
          <p:cNvPr id="58" name="Google Shape;58;p10"/>
          <p:cNvSpPr txBox="1"/>
          <p:nvPr>
            <p:ph idx="10" type="dt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/>
          <p:nvPr>
            <p:ph idx="11" type="ftr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12" type="sldNum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m com Legenda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/>
          <p:nvPr>
            <p:ph type="title"/>
          </p:nvPr>
        </p:nvSpPr>
        <p:spPr>
          <a:xfrm>
            <a:off x="2231671" y="2880042"/>
            <a:ext cx="10449614" cy="1008014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338"/>
              <a:buFont typeface="Calibri"/>
              <a:buNone/>
              <a:defRPr sz="11338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/>
          <p:nvPr>
            <p:ph idx="2" type="pic"/>
          </p:nvPr>
        </p:nvSpPr>
        <p:spPr>
          <a:xfrm>
            <a:off x="13773917" y="6220102"/>
            <a:ext cx="16402140" cy="30700453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2231671" y="12960191"/>
            <a:ext cx="10449614" cy="240103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/>
            </a:lvl1pPr>
            <a:lvl2pPr indent="-228600" lvl="1" marL="914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4960"/>
              <a:buNone/>
              <a:defRPr sz="4960"/>
            </a:lvl2pPr>
            <a:lvl3pPr indent="-228600" lvl="2" marL="1371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/>
            </a:lvl3pPr>
            <a:lvl4pPr indent="-228600" lvl="3" marL="1828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4pPr>
            <a:lvl5pPr indent="-228600" lvl="4" marL="22860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5pPr>
            <a:lvl6pPr indent="-228600" lvl="5" marL="27432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6pPr>
            <a:lvl7pPr indent="-228600" lvl="6" marL="3200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7pPr>
            <a:lvl8pPr indent="-228600" lvl="7" marL="3657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8pPr>
            <a:lvl9pPr indent="-228600" lvl="8" marL="4114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9pPr>
          </a:lstStyle>
          <a:p/>
        </p:txBody>
      </p:sp>
      <p:sp>
        <p:nvSpPr>
          <p:cNvPr id="65" name="Google Shape;65;p11"/>
          <p:cNvSpPr txBox="1"/>
          <p:nvPr>
            <p:ph idx="10" type="dt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/>
          <p:nvPr>
            <p:ph idx="11" type="ftr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/>
          <p:nvPr>
            <p:ph idx="12" type="sldNum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/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590"/>
              <a:buFont typeface="Calibri"/>
              <a:buNone/>
              <a:defRPr b="0" i="0" sz="1558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"/>
          <p:cNvSpPr txBox="1"/>
          <p:nvPr>
            <p:ph idx="1" type="body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858583" lvl="0" marL="457200" marR="0" rtl="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9921"/>
              <a:buFont typeface="Arial"/>
              <a:buChar char="•"/>
              <a:defRPr b="0" i="0" sz="992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8604" lvl="1" marL="914400" marR="0" rtl="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8504"/>
              <a:buFont typeface="Arial"/>
              <a:buChar char="•"/>
              <a:defRPr b="0" i="0" sz="850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678561" lvl="2" marL="1371600" marR="0" rtl="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Font typeface="Arial"/>
              <a:buChar char="•"/>
              <a:defRPr b="0" i="0" sz="708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633603" lvl="3" marL="1828800" marR="0" rtl="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Font typeface="Arial"/>
              <a:buChar char="•"/>
              <a:defRPr b="0" i="0" sz="637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633603" lvl="4" marL="2286000" marR="0" rtl="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Font typeface="Arial"/>
              <a:buChar char="•"/>
              <a:defRPr b="0" i="0" sz="637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633603" lvl="5" marL="2743200" marR="0" rtl="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Font typeface="Arial"/>
              <a:buChar char="•"/>
              <a:defRPr b="0" i="0" sz="637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633603" lvl="6" marL="3200400" marR="0" rtl="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Font typeface="Arial"/>
              <a:buChar char="•"/>
              <a:defRPr b="0" i="0" sz="637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633603" lvl="7" marL="3657600" marR="0" rtl="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Font typeface="Arial"/>
              <a:buChar char="•"/>
              <a:defRPr b="0" i="0" sz="637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633603" lvl="8" marL="4114800" marR="0" rtl="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Font typeface="Arial"/>
              <a:buChar char="•"/>
              <a:defRPr b="0" i="0" sz="637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"/>
          <p:cNvSpPr txBox="1"/>
          <p:nvPr>
            <p:ph idx="10" type="dt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14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14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14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14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14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14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14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14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"/>
          <p:cNvSpPr txBox="1"/>
          <p:nvPr>
            <p:ph idx="11" type="ftr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14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14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14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14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14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14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14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14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vmlDrawing" Target="../drawings/vmlDrawing1.vml"/><Relationship Id="rId4" Type="http://schemas.openxmlformats.org/officeDocument/2006/relationships/image" Target="../media/image5.png"/><Relationship Id="rId9" Type="http://schemas.openxmlformats.org/officeDocument/2006/relationships/oleObject" Target="../embeddings/Microsoft_Excel_Sheet2.xls"/><Relationship Id="rId5" Type="http://schemas.openxmlformats.org/officeDocument/2006/relationships/oleObject" Target="../embeddings/Microsoft_Excel_Sheet1.xls"/><Relationship Id="rId6" Type="http://schemas.openxmlformats.org/officeDocument/2006/relationships/oleObject" Target="../embeddings/Microsoft_Excel_Sheet1.xls"/><Relationship Id="rId7" Type="http://schemas.openxmlformats.org/officeDocument/2006/relationships/image" Target="../media/image3.png"/><Relationship Id="rId8" Type="http://schemas.openxmlformats.org/officeDocument/2006/relationships/oleObject" Target="../embeddings/Microsoft_Excel_Sheet2.xls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4">
            <a:alphaModFix/>
          </a:blip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/>
        </p:nvSpPr>
        <p:spPr>
          <a:xfrm>
            <a:off x="6202739" y="1823699"/>
            <a:ext cx="18376900" cy="26400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Verdana"/>
              <a:buNone/>
            </a:pPr>
            <a:r>
              <a:rPr b="1" i="0" lang="pt-BR" sz="8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Título do trabalho</a:t>
            </a:r>
            <a:endParaRPr b="1" i="0" sz="28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5" name="Google Shape;85;p1"/>
          <p:cNvSpPr txBox="1"/>
          <p:nvPr/>
        </p:nvSpPr>
        <p:spPr>
          <a:xfrm>
            <a:off x="8815427" y="4673400"/>
            <a:ext cx="14768400" cy="208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7900" lIns="115800" spcFirstLastPara="1" rIns="115800" wrap="square" tIns="579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pt-BR" sz="4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(Nome dos Autores)</a:t>
            </a:r>
            <a:endParaRPr b="0" i="0" sz="40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pt-BR" sz="4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Ana Karina, Fábia Monteiro </a:t>
            </a:r>
            <a:r>
              <a:rPr b="1" i="0" lang="pt-BR" sz="2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(exemplo).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pt-BR" sz="4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Professor Orientador: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1859885" y="22642072"/>
            <a:ext cx="13531200" cy="34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b="0" i="0" lang="pt-BR" sz="3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Sequência descritiva (veracidade da informação) e sequência argumentativa (reflexão sobre escolhas metodológicas). Nesta sessão, o aluno precisa definir o tipo de pesquisa e os procedimentos metodológicos (Amostra, Instrumentos de Coleta de Dados e Classificação dos Dados).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</a:pPr>
            <a:r>
              <a:t/>
            </a:r>
            <a:endParaRPr b="0" i="0" sz="34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just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None/>
            </a:pPr>
            <a:r>
              <a:t/>
            </a:r>
            <a:endParaRPr b="0" i="0" sz="43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7" name="Google Shape;87;p1"/>
          <p:cNvSpPr/>
          <p:nvPr/>
        </p:nvSpPr>
        <p:spPr>
          <a:xfrm>
            <a:off x="1930401" y="20674406"/>
            <a:ext cx="13471800" cy="14193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57900" lIns="115800" spcFirstLastPara="1" rIns="115800" wrap="square" tIns="57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pt-BR" sz="6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Metodologia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"/>
          <p:cNvSpPr/>
          <p:nvPr/>
        </p:nvSpPr>
        <p:spPr>
          <a:xfrm>
            <a:off x="1919289" y="7789863"/>
            <a:ext cx="13471900" cy="1421182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57900" lIns="115800" spcFirstLastPara="1" rIns="115800" wrap="square" tIns="57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pt-BR" sz="6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Introdução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"/>
          <p:cNvSpPr/>
          <p:nvPr/>
        </p:nvSpPr>
        <p:spPr>
          <a:xfrm>
            <a:off x="1935351" y="13807050"/>
            <a:ext cx="13461900" cy="14193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57900" lIns="115800" spcFirstLastPara="1" rIns="115800" wrap="square" tIns="57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pt-BR" sz="6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Objetivos</a:t>
            </a:r>
            <a:endParaRPr b="1" i="0" sz="60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16847951" y="33386255"/>
            <a:ext cx="13471800" cy="14193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57900" lIns="115800" spcFirstLastPara="1" rIns="115800" wrap="square" tIns="57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pt-BR" sz="6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Referências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"/>
          <p:cNvSpPr/>
          <p:nvPr/>
        </p:nvSpPr>
        <p:spPr>
          <a:xfrm>
            <a:off x="16847951" y="7789863"/>
            <a:ext cx="13471900" cy="1421182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57900" lIns="115800" spcFirstLastPara="1" rIns="115800" wrap="square" tIns="57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pt-BR" sz="6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Resultados</a:t>
            </a:r>
            <a:endParaRPr b="1" i="0" sz="60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16928367" y="28842848"/>
            <a:ext cx="13461900" cy="14193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57900" lIns="115800" spcFirstLastPara="1" rIns="115800" wrap="square" tIns="57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pt-BR" sz="6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Considerações Finais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descr="Clustered column chart" id="93" name="Google Shape;93;p1"/>
          <p:cNvGraphicFramePr/>
          <p:nvPr/>
        </p:nvGraphicFramePr>
        <p:xfrm>
          <a:off x="16928375" y="16430556"/>
          <a:ext cx="6149966" cy="9947960"/>
        </p:xfrm>
        <a:graphic>
          <a:graphicData uri="http://schemas.openxmlformats.org/presentationml/2006/ole">
            <mc:AlternateContent>
              <mc:Choice Requires="v">
                <p:oleObj r:id="rId5" imgH="9947960" imgW="6149966" progId="Excel.Chart.8" spid="_x0000_s1">
                  <p:embed/>
                </p:oleObj>
              </mc:Choice>
              <mc:Fallback>
                <p:oleObj r:id="rId6" imgH="9947960" imgW="6149966" progId="Excel.Chart.8">
                  <p:embed/>
                  <p:pic>
                    <p:nvPicPr>
                      <p:cNvPr id="93" name="Google Shape;93;p1"/>
                      <p:cNvPicPr preferRelativeResize="0"/>
                      <p:nvPr/>
                    </p:nvPicPr>
                    <p:blipFill rotWithShape="1">
                      <a:blip r:embed="rId7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6928375" y="16430556"/>
                        <a:ext cx="6149966" cy="99479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descr="Clustered column chart" id="94" name="Google Shape;94;p1"/>
          <p:cNvGraphicFramePr/>
          <p:nvPr/>
        </p:nvGraphicFramePr>
        <p:xfrm>
          <a:off x="24107608" y="16430572"/>
          <a:ext cx="6149966" cy="9947960"/>
        </p:xfrm>
        <a:graphic>
          <a:graphicData uri="http://schemas.openxmlformats.org/presentationml/2006/ole">
            <mc:AlternateContent>
              <mc:Choice Requires="v">
                <p:oleObj r:id="rId8" imgH="9947960" imgW="6149966" progId="Excel.Chart.8" spid="_x0000_s2">
                  <p:embed/>
                </p:oleObj>
              </mc:Choice>
              <mc:Fallback>
                <p:oleObj r:id="rId9" imgH="9947960" imgW="6149966" progId="Excel.Chart.8">
                  <p:embed/>
                  <p:pic>
                    <p:nvPicPr>
                      <p:cNvPr id="94" name="Google Shape;94;p1"/>
                      <p:cNvPicPr preferRelativeResize="0"/>
                      <p:nvPr/>
                    </p:nvPicPr>
                    <p:blipFill rotWithShape="1">
                      <a:blip r:embed="rId7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24107608" y="16430572"/>
                        <a:ext cx="6149966" cy="99479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" name="Google Shape;95;p1"/>
          <p:cNvSpPr/>
          <p:nvPr/>
        </p:nvSpPr>
        <p:spPr>
          <a:xfrm>
            <a:off x="1930401" y="9446212"/>
            <a:ext cx="13409613" cy="38625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0" i="0" lang="pt-BR" sz="3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Na introdução deve-se expor a finalidade do trabalho de modo que o leitor tenha uma visão geral do tema abordado. Deve apresentar o </a:t>
            </a:r>
            <a:r>
              <a:rPr b="1" i="0" lang="pt-BR" sz="3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problema de pesquisa</a:t>
            </a:r>
            <a:r>
              <a:rPr b="0" i="0" lang="pt-BR" sz="3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e as justificativas que levaram a escolha do tema. </a:t>
            </a:r>
            <a:endParaRPr b="0" i="0" sz="35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6" name="Google Shape;96;p1"/>
          <p:cNvSpPr/>
          <p:nvPr/>
        </p:nvSpPr>
        <p:spPr>
          <a:xfrm>
            <a:off x="1869555" y="16411974"/>
            <a:ext cx="13409613" cy="3323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t/>
            </a:r>
            <a:endParaRPr b="0" i="0" sz="35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t/>
            </a:r>
            <a:endParaRPr b="0" i="0" sz="35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t/>
            </a:r>
            <a:endParaRPr b="0" i="0" sz="35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t/>
            </a:r>
            <a:endParaRPr b="0" i="0" sz="35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t/>
            </a:r>
            <a:endParaRPr b="0" i="0" sz="35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t/>
            </a:r>
            <a:endParaRPr b="0" i="0" sz="35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7" name="Google Shape;97;p1"/>
          <p:cNvSpPr/>
          <p:nvPr/>
        </p:nvSpPr>
        <p:spPr>
          <a:xfrm>
            <a:off x="15845270" y="36048569"/>
            <a:ext cx="13503900" cy="49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0" i="0" lang="pt-BR" sz="3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Elemento obrigatório. As referências constituem uma lista ordenada dos documentos efetivamente citados no texto. (NBR 6023, 2003).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0" i="0" lang="pt-BR" sz="3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Elemento obrigatório. As referências constituem uma lista ordenada dos documentos efetivamente citados no texto. (NBR 6023, 2003).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0" i="0" lang="pt-BR" sz="3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Elemento obrigatório. As referências constituem uma lista ordenada dos documentos efetivamente citados no texto. (NBR 6023, 2003).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"/>
          <p:cNvSpPr txBox="1"/>
          <p:nvPr/>
        </p:nvSpPr>
        <p:spPr>
          <a:xfrm>
            <a:off x="16859063" y="30732247"/>
            <a:ext cx="13531200" cy="34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b="0" i="0" lang="pt-BR" sz="3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Apresentação das respostas à problemática apresentada na pesquisa, o autor deve manifestar o seu ponto de vista sobre os resultados obtidos e seu alcance e consequências.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</a:pPr>
            <a:r>
              <a:t/>
            </a:r>
            <a:endParaRPr b="0" i="0" sz="34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just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None/>
            </a:pPr>
            <a:r>
              <a:t/>
            </a:r>
            <a:endParaRPr b="0" i="0" sz="43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9" name="Google Shape;99;p1"/>
          <p:cNvSpPr txBox="1"/>
          <p:nvPr/>
        </p:nvSpPr>
        <p:spPr>
          <a:xfrm>
            <a:off x="1953625" y="15390854"/>
            <a:ext cx="13531200" cy="51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50"/>
              <a:buFont typeface="Arial"/>
              <a:buNone/>
            </a:pPr>
            <a:r>
              <a:rPr b="0" i="0" lang="pt-BR" sz="315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Os objetivos constituem a finalidade de um trabalho científico, ou seja, a meta que se propõe atingir com a elaboração da pesquisa.</a:t>
            </a:r>
            <a:endParaRPr b="0" i="0" sz="315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50"/>
              <a:buFont typeface="Arial"/>
              <a:buNone/>
            </a:pPr>
            <a:r>
              <a:t/>
            </a:r>
            <a:endParaRPr b="0" i="0" sz="315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50"/>
              <a:buFont typeface="Arial"/>
              <a:buNone/>
            </a:pPr>
            <a:r>
              <a:rPr b="1" i="0" lang="pt-BR" sz="315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sugestão de verbos para objetivo geral: </a:t>
            </a:r>
            <a:r>
              <a:rPr b="0" i="0" lang="pt-BR" sz="315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analisar, avaliar, caracterizar, discutir, diagnosticar, investigar, implantar, estudar, promover, pesquisar, realizar, determinar.</a:t>
            </a:r>
            <a:endParaRPr b="0" i="0" sz="315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50"/>
              <a:buFont typeface="Arial"/>
              <a:buNone/>
            </a:pPr>
            <a:r>
              <a:t/>
            </a:r>
            <a:endParaRPr b="0" i="0" sz="315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50"/>
              <a:buFont typeface="Arial"/>
              <a:buNone/>
            </a:pPr>
            <a:r>
              <a:rPr b="1" i="0" lang="pt-BR" sz="315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sugestão de verbos para objetivos específicos: </a:t>
            </a:r>
            <a:r>
              <a:rPr b="0" i="0" lang="pt-BR" sz="315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indicar, desenhar, colaborar, cotejar, descrever, desenvolver, utilizar, divulgar, elaborar, empreender, explicar, evidenciar, facilitar, focalizar, identificar, interpretar, levantar, localizar, promover, realizar, reconhecer, reunir, sugerir, traçar, verificar.</a:t>
            </a:r>
            <a:endParaRPr b="0" i="0" sz="308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just">
              <a:lnSpc>
                <a:spcPct val="8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3010"/>
              <a:buFont typeface="Arial"/>
              <a:buNone/>
            </a:pPr>
            <a:r>
              <a:t/>
            </a:r>
            <a:endParaRPr b="0" i="0" sz="3709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0" name="Google Shape;100;p1"/>
          <p:cNvSpPr/>
          <p:nvPr/>
        </p:nvSpPr>
        <p:spPr>
          <a:xfrm>
            <a:off x="16847951" y="9420868"/>
            <a:ext cx="13409613" cy="38625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0" i="0" lang="pt-BR" sz="3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Apresentação dos dados obtidos e a respectiva análise estatística, de forma objetiva, precisa, clara e lógica, utilizando - se de tabelas, quadros e figuras que complementam o texto. </a:t>
            </a:r>
            <a:endParaRPr b="0" i="0" sz="35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t/>
            </a:r>
            <a:endParaRPr b="0" i="0" sz="35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0" i="0" lang="pt-BR" sz="3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São apresentados todos os resultados (positivos e negativos), desde que possuam significados relevantes. Não devem conter interpretação pessoal.</a:t>
            </a:r>
            <a:endParaRPr b="0" i="0" sz="35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1" name="Google Shape;101;p1"/>
          <p:cNvSpPr/>
          <p:nvPr/>
        </p:nvSpPr>
        <p:spPr>
          <a:xfrm>
            <a:off x="1953625" y="34094982"/>
            <a:ext cx="6379800" cy="5279100"/>
          </a:xfrm>
          <a:prstGeom prst="rect">
            <a:avLst/>
          </a:prstGeom>
          <a:gradFill>
            <a:gsLst>
              <a:gs pos="0">
                <a:srgbClr val="B0CAE9"/>
              </a:gs>
              <a:gs pos="50000">
                <a:srgbClr val="A1C1E4"/>
              </a:gs>
              <a:gs pos="100000">
                <a:srgbClr val="90B8E4"/>
              </a:gs>
            </a:gsLst>
            <a:lin ang="5400012" scaled="0"/>
          </a:gradFill>
          <a:ln cap="flat" cmpd="sng" w="111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67800" lIns="135600" spcFirstLastPara="1" rIns="135600" wrap="square" tIns="67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80"/>
              <a:buFont typeface="Arial"/>
              <a:buNone/>
            </a:pPr>
            <a:r>
              <a:rPr b="0" i="0" lang="pt-BR" sz="808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IMAGEM</a:t>
            </a:r>
            <a:endParaRPr b="0" i="0" sz="818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"/>
          <p:cNvSpPr txBox="1"/>
          <p:nvPr/>
        </p:nvSpPr>
        <p:spPr>
          <a:xfrm>
            <a:off x="1953625" y="32872304"/>
            <a:ext cx="3513000" cy="1009200"/>
          </a:xfrm>
          <a:prstGeom prst="rect">
            <a:avLst/>
          </a:prstGeom>
          <a:noFill/>
          <a:ln>
            <a:noFill/>
          </a:ln>
        </p:spPr>
        <p:txBody>
          <a:bodyPr anchorCtr="0" anchor="t" bIns="107050" lIns="107050" spcFirstLastPara="1" rIns="107050" wrap="square" tIns="107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67"/>
              <a:buFont typeface="Arial"/>
              <a:buNone/>
            </a:pPr>
            <a:r>
              <a:rPr b="0" i="0" lang="pt-BR" sz="456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Foto 01: </a:t>
            </a:r>
            <a:endParaRPr b="0" i="0" sz="105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"/>
          <p:cNvSpPr txBox="1"/>
          <p:nvPr/>
        </p:nvSpPr>
        <p:spPr>
          <a:xfrm>
            <a:off x="8899451" y="32872304"/>
            <a:ext cx="3513000" cy="1009200"/>
          </a:xfrm>
          <a:prstGeom prst="rect">
            <a:avLst/>
          </a:prstGeom>
          <a:noFill/>
          <a:ln>
            <a:noFill/>
          </a:ln>
        </p:spPr>
        <p:txBody>
          <a:bodyPr anchorCtr="0" anchor="t" bIns="107050" lIns="107050" spcFirstLastPara="1" rIns="107050" wrap="square" tIns="107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67"/>
              <a:buFont typeface="Arial"/>
              <a:buNone/>
            </a:pPr>
            <a:r>
              <a:rPr b="0" i="0" lang="pt-BR" sz="456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Foto 02: </a:t>
            </a:r>
            <a:endParaRPr b="0" i="0" sz="105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"/>
          <p:cNvSpPr txBox="1"/>
          <p:nvPr/>
        </p:nvSpPr>
        <p:spPr>
          <a:xfrm>
            <a:off x="8899451" y="39635509"/>
            <a:ext cx="3513000" cy="1009200"/>
          </a:xfrm>
          <a:prstGeom prst="rect">
            <a:avLst/>
          </a:prstGeom>
          <a:noFill/>
          <a:ln>
            <a:noFill/>
          </a:ln>
        </p:spPr>
        <p:txBody>
          <a:bodyPr anchorCtr="0" anchor="t" bIns="107050" lIns="107050" spcFirstLastPara="1" rIns="107050" wrap="square" tIns="107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67"/>
              <a:buFont typeface="Arial"/>
              <a:buNone/>
            </a:pPr>
            <a:r>
              <a:rPr b="0" i="0" lang="pt-BR" sz="456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Foto 04: </a:t>
            </a:r>
            <a:endParaRPr b="0" i="0" sz="105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"/>
          <p:cNvSpPr txBox="1"/>
          <p:nvPr/>
        </p:nvSpPr>
        <p:spPr>
          <a:xfrm>
            <a:off x="1953625" y="39587409"/>
            <a:ext cx="3513000" cy="1009200"/>
          </a:xfrm>
          <a:prstGeom prst="rect">
            <a:avLst/>
          </a:prstGeom>
          <a:noFill/>
          <a:ln>
            <a:noFill/>
          </a:ln>
        </p:spPr>
        <p:txBody>
          <a:bodyPr anchorCtr="0" anchor="t" bIns="107050" lIns="107050" spcFirstLastPara="1" rIns="107050" wrap="square" tIns="107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67"/>
              <a:buFont typeface="Arial"/>
              <a:buNone/>
            </a:pPr>
            <a:r>
              <a:rPr b="0" i="0" lang="pt-BR" sz="456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Foto 03: </a:t>
            </a:r>
            <a:endParaRPr b="0" i="0" sz="105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"/>
          <p:cNvSpPr/>
          <p:nvPr/>
        </p:nvSpPr>
        <p:spPr>
          <a:xfrm>
            <a:off x="1953625" y="27521527"/>
            <a:ext cx="6379800" cy="5279100"/>
          </a:xfrm>
          <a:prstGeom prst="rect">
            <a:avLst/>
          </a:prstGeom>
          <a:gradFill>
            <a:gsLst>
              <a:gs pos="0">
                <a:srgbClr val="B0CAE9"/>
              </a:gs>
              <a:gs pos="50000">
                <a:srgbClr val="A1C1E4"/>
              </a:gs>
              <a:gs pos="100000">
                <a:srgbClr val="90B8E4"/>
              </a:gs>
            </a:gsLst>
            <a:lin ang="5400012" scaled="0"/>
          </a:gradFill>
          <a:ln cap="flat" cmpd="sng" w="111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67800" lIns="135600" spcFirstLastPara="1" rIns="135600" wrap="square" tIns="67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80"/>
              <a:buFont typeface="Arial"/>
              <a:buNone/>
            </a:pPr>
            <a:r>
              <a:rPr b="0" i="0" lang="pt-BR" sz="808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IMAGEM</a:t>
            </a:r>
            <a:endParaRPr b="0" i="0" sz="818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"/>
          <p:cNvSpPr/>
          <p:nvPr/>
        </p:nvSpPr>
        <p:spPr>
          <a:xfrm>
            <a:off x="8899451" y="27521527"/>
            <a:ext cx="6379800" cy="5279100"/>
          </a:xfrm>
          <a:prstGeom prst="rect">
            <a:avLst/>
          </a:prstGeom>
          <a:gradFill>
            <a:gsLst>
              <a:gs pos="0">
                <a:srgbClr val="B0CAE9"/>
              </a:gs>
              <a:gs pos="50000">
                <a:srgbClr val="A1C1E4"/>
              </a:gs>
              <a:gs pos="100000">
                <a:srgbClr val="90B8E4"/>
              </a:gs>
            </a:gsLst>
            <a:lin ang="5400012" scaled="0"/>
          </a:gradFill>
          <a:ln cap="flat" cmpd="sng" w="111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67800" lIns="135600" spcFirstLastPara="1" rIns="135600" wrap="square" tIns="67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80"/>
              <a:buFont typeface="Arial"/>
              <a:buNone/>
            </a:pPr>
            <a:r>
              <a:rPr b="0" i="0" lang="pt-BR" sz="808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IMAGEM</a:t>
            </a:r>
            <a:endParaRPr b="0" i="0" sz="818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"/>
          <p:cNvSpPr/>
          <p:nvPr/>
        </p:nvSpPr>
        <p:spPr>
          <a:xfrm>
            <a:off x="8899451" y="34308342"/>
            <a:ext cx="6379800" cy="5279100"/>
          </a:xfrm>
          <a:prstGeom prst="rect">
            <a:avLst/>
          </a:prstGeom>
          <a:gradFill>
            <a:gsLst>
              <a:gs pos="0">
                <a:srgbClr val="B0CAE9"/>
              </a:gs>
              <a:gs pos="50000">
                <a:srgbClr val="A1C1E4"/>
              </a:gs>
              <a:gs pos="100000">
                <a:srgbClr val="90B8E4"/>
              </a:gs>
            </a:gsLst>
            <a:lin ang="5400012" scaled="0"/>
          </a:gradFill>
          <a:ln cap="flat" cmpd="sng" w="111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67800" lIns="135600" spcFirstLastPara="1" rIns="135600" wrap="square" tIns="67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80"/>
              <a:buFont typeface="Arial"/>
              <a:buNone/>
            </a:pPr>
            <a:r>
              <a:rPr b="0" i="0" lang="pt-BR" sz="808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IMAGEM</a:t>
            </a:r>
            <a:endParaRPr b="0" i="0" sz="818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9" name="Google Shape;109;p1" title="fen.png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4749089" y="2347965"/>
            <a:ext cx="4381500" cy="405765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"/>
          <p:cNvSpPr/>
          <p:nvPr/>
        </p:nvSpPr>
        <p:spPr>
          <a:xfrm>
            <a:off x="2822250" y="2356050"/>
            <a:ext cx="4455000" cy="34683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57900" lIns="115800" spcFirstLastPara="1" rIns="115800" wrap="square" tIns="57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rPr b="0" i="0" lang="pt-BR" sz="3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LOGO DA INSTITUIÇÃO DE ENSINO</a:t>
            </a:r>
            <a:endParaRPr b="0" i="0" sz="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o Office">
  <a:themeElements>
    <a:clrScheme name="Tema do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2018-08-03T18:41:37Z</dcterms:created>
  <dc:creator>Casa</dc:creator>
</cp:coreProperties>
</file>