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25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jxcrJp8BdY82vYvLHDUoAb8tBa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7" d="100"/>
          <a:sy n="17" d="100"/>
        </p:scale>
        <p:origin x="2376" y="156"/>
      </p:cViewPr>
      <p:guideLst>
        <p:guide orient="horz" pos="13606"/>
        <p:guide pos="102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6"/>
              <a:buNone/>
              <a:defRPr sz="708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48563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marL="914400" lvl="1" indent="-858583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marL="1371600" lvl="2" indent="-768604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marL="1828800" lvl="3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marL="2286000" lvl="4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marL="2743200" lvl="5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marL="3200400" lvl="6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marL="3657600" lvl="7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marL="4114800" lvl="8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Calibri"/>
              <a:buNone/>
              <a:defRPr sz="155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58583" algn="l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sz="99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68604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78561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sz="7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1"/>
          <p:cNvSpPr/>
          <p:nvPr/>
        </p:nvSpPr>
        <p:spPr>
          <a:xfrm>
            <a:off x="1270411" y="769937"/>
            <a:ext cx="30002927" cy="41659175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4" name="Google Shape;84;p1"/>
          <p:cNvSpPr txBox="1"/>
          <p:nvPr/>
        </p:nvSpPr>
        <p:spPr>
          <a:xfrm>
            <a:off x="6202739" y="1823699"/>
            <a:ext cx="18376900" cy="264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Verdana"/>
              <a:buNone/>
            </a:pPr>
            <a:r>
              <a:rPr lang="pt-BR" sz="8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Título do trabalho</a:t>
            </a:r>
            <a:endParaRPr sz="28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8815427" y="4673400"/>
            <a:ext cx="14768400" cy="20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800" tIns="57900" rIns="115800" bIns="579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(Nome dos Autores)</a:t>
            </a:r>
            <a:endParaRPr sz="4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Ana Karina, Fábia Monteiro </a:t>
            </a:r>
            <a:r>
              <a:rPr lang="pt-BR" sz="2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(exemplo).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Professor Orientador: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859885" y="22642072"/>
            <a:ext cx="13531200" cy="3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Sequência descritiva (veracidade da informação) e sequência argumentativa (reflexão sobre escolhas metodológicas). Nesta sessão, o aluno precisa definir o tipo de pesquisa e os procedimentos metodológicos (Amostra, Instrumentos de Coleta de Dados e Classificação dos Dados).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endParaRPr sz="43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930401" y="20674406"/>
            <a:ext cx="13471800" cy="1419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15800" tIns="57900" rIns="115800" bIns="57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Metodologia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919289" y="7789863"/>
            <a:ext cx="13471900" cy="1421182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15800" tIns="57900" rIns="115800" bIns="57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Introdução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935351" y="13807050"/>
            <a:ext cx="13461900" cy="1419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15800" tIns="57900" rIns="115800" bIns="57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Objetivos</a:t>
            </a:r>
            <a:endParaRPr sz="60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6847951" y="33386255"/>
            <a:ext cx="13471800" cy="1419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15800" tIns="57900" rIns="115800" bIns="57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Referências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6847951" y="7789863"/>
            <a:ext cx="13471900" cy="1421182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15800" tIns="57900" rIns="115800" bIns="57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Resultados</a:t>
            </a:r>
            <a:endParaRPr sz="60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6928367" y="28842848"/>
            <a:ext cx="13461900" cy="14193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15800" tIns="57900" rIns="115800" bIns="57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Considerações Finais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3" name="Google Shape;93;p1" descr="Clustered column chart"/>
          <p:cNvGraphicFramePr/>
          <p:nvPr/>
        </p:nvGraphicFramePr>
        <p:xfrm>
          <a:off x="16928375" y="16430556"/>
          <a:ext cx="6149966" cy="9947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5" imgW="6149966" imgH="9947960" progId="Excel.Chart.8">
                  <p:embed/>
                </p:oleObj>
              </mc:Choice>
              <mc:Fallback>
                <p:oleObj r:id="rId5" imgW="6149966" imgH="9947960" progId="Excel.Chart.8">
                  <p:embed/>
                  <p:pic>
                    <p:nvPicPr>
                      <p:cNvPr id="93" name="Google Shape;93;p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16928375" y="16430556"/>
                        <a:ext cx="6149966" cy="9947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" name="Google Shape;94;p1" descr="Clustered column chart"/>
          <p:cNvGraphicFramePr/>
          <p:nvPr/>
        </p:nvGraphicFramePr>
        <p:xfrm>
          <a:off x="24107608" y="16430572"/>
          <a:ext cx="6149966" cy="9947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7" imgW="6149966" imgH="9947960" progId="Excel.Chart.8">
                  <p:embed/>
                </p:oleObj>
              </mc:Choice>
              <mc:Fallback>
                <p:oleObj r:id="rId7" imgW="6149966" imgH="9947960" progId="Excel.Chart.8">
                  <p:embed/>
                  <p:pic>
                    <p:nvPicPr>
                      <p:cNvPr id="94" name="Google Shape;94;p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24107608" y="16430572"/>
                        <a:ext cx="6149966" cy="9947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Google Shape;95;p1"/>
          <p:cNvSpPr/>
          <p:nvPr/>
        </p:nvSpPr>
        <p:spPr>
          <a:xfrm>
            <a:off x="1930401" y="9446212"/>
            <a:ext cx="13409613" cy="386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Na introdução deve-se expor a finalidade do trabalho de modo que o leitor tenha uma visão geral do tema abordado. Deve apresentar o </a:t>
            </a:r>
            <a:r>
              <a:rPr lang="pt-BR" sz="35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problema de pesquisa</a:t>
            </a: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e as justificativas que levaram a escolha do tema. </a:t>
            </a: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869555" y="16411974"/>
            <a:ext cx="13409613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5845270" y="36048569"/>
            <a:ext cx="13503900" cy="4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Elemento obrigatório. As referências constituem uma lista ordenada dos documentos efetivamente citados no texto. (NBR 6023, 2003).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Elemento obrigatório. As referências constituem uma lista ordenada dos documentos efetivamente citados no texto. (NBR 6023, 2003).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Elemento obrigatório. As referências constituem uma lista ordenada dos documentos efetivamente citados no texto. (NBR 6023, 2003).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6859063" y="30732247"/>
            <a:ext cx="13531200" cy="3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Apresentação das respostas à problemática apresentada na pesquisa, o autor deve manifestar o seu ponto de vista sobre os resultados obtidos e seu alcance e consequências.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endParaRPr sz="43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953625" y="15390854"/>
            <a:ext cx="13531200" cy="51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Font typeface="Arial"/>
              <a:buNone/>
            </a:pPr>
            <a:r>
              <a:rPr lang="pt-BR" sz="31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Os objetivos constituem a finalidade de um trabalho científico, ou seja, a meta que se propõe atingir com a elaboração da pesquisa.</a:t>
            </a:r>
            <a:endParaRPr sz="31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Font typeface="Arial"/>
              <a:buNone/>
            </a:pPr>
            <a:endParaRPr sz="31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Font typeface="Arial"/>
              <a:buNone/>
            </a:pPr>
            <a:r>
              <a:rPr lang="pt-BR" sz="315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sugestão de verbos para objetivo geral: </a:t>
            </a:r>
            <a:r>
              <a:rPr lang="pt-BR" sz="31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analisar, avaliar, caracterizar, discutir, diagnosticar, investigar, implantar, estudar, promover, pesquisar, realizar, determinar.</a:t>
            </a:r>
            <a:endParaRPr sz="31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Font typeface="Arial"/>
              <a:buNone/>
            </a:pPr>
            <a:endParaRPr sz="31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0"/>
              <a:buFont typeface="Arial"/>
              <a:buNone/>
            </a:pPr>
            <a:r>
              <a:rPr lang="pt-BR" sz="315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sugestão de verbos para objetivos específicos: </a:t>
            </a:r>
            <a:r>
              <a:rPr lang="pt-BR" sz="31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indicar, desenhar, colaborar, cotejar, descrever, desenvolver, utilizar, divulgar, elaborar, empreender, explicar, evidenciar, facilitar, focalizar, identificar, interpretar, levantar, localizar, promover, realizar, reconhecer, reunir, sugerir, traçar, verificar.</a:t>
            </a:r>
            <a:endParaRPr sz="308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3010"/>
              <a:buFont typeface="Arial"/>
              <a:buNone/>
            </a:pPr>
            <a:endParaRPr sz="3709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16847951" y="9420868"/>
            <a:ext cx="13409613" cy="386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Apresentação dos dados obtidos e a respectiva análise estatística, de forma objetiva, precisa, clara e lógica, utilizando - se de tabelas, quadros e figuras que complementam o texto. </a:t>
            </a: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pt-BR" sz="3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São apresentados todos os resultados (positivos e negativos), desde que possuam significados relevantes. Não devem conter interpretação pessoal.</a:t>
            </a:r>
            <a:endParaRPr sz="3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953625" y="34094982"/>
            <a:ext cx="6379800" cy="527910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11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5600" tIns="67800" rIns="135600" bIns="67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0"/>
              <a:buFont typeface="Arial"/>
              <a:buNone/>
            </a:pPr>
            <a:r>
              <a:rPr lang="pt-BR" sz="8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IMAGEM</a:t>
            </a:r>
            <a:endParaRPr sz="81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953625" y="32872304"/>
            <a:ext cx="35130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050" tIns="107050" rIns="107050" bIns="1070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7"/>
              <a:buFont typeface="Arial"/>
              <a:buNone/>
            </a:pPr>
            <a:r>
              <a:rPr lang="pt-BR" sz="45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 01: </a:t>
            </a:r>
            <a:endParaRPr sz="105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8899451" y="32872304"/>
            <a:ext cx="35130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050" tIns="107050" rIns="107050" bIns="1070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7"/>
              <a:buFont typeface="Arial"/>
              <a:buNone/>
            </a:pPr>
            <a:r>
              <a:rPr lang="pt-BR" sz="45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 02: </a:t>
            </a:r>
            <a:endParaRPr sz="105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899451" y="39635509"/>
            <a:ext cx="35130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050" tIns="107050" rIns="107050" bIns="1070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7"/>
              <a:buFont typeface="Arial"/>
              <a:buNone/>
            </a:pPr>
            <a:r>
              <a:rPr lang="pt-BR" sz="45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 04: </a:t>
            </a:r>
            <a:endParaRPr sz="105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953625" y="39587409"/>
            <a:ext cx="3513000" cy="1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050" tIns="107050" rIns="107050" bIns="1070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67"/>
              <a:buFont typeface="Arial"/>
              <a:buNone/>
            </a:pPr>
            <a:r>
              <a:rPr lang="pt-BR" sz="45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 03: </a:t>
            </a:r>
            <a:endParaRPr sz="105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1953625" y="27521527"/>
            <a:ext cx="6379800" cy="527910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11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5600" tIns="67800" rIns="135600" bIns="67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0"/>
              <a:buFont typeface="Arial"/>
              <a:buNone/>
            </a:pPr>
            <a:r>
              <a:rPr lang="pt-BR" sz="8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IMAGEM</a:t>
            </a:r>
            <a:endParaRPr sz="81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99451" y="27521527"/>
            <a:ext cx="6379800" cy="527910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11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5600" tIns="67800" rIns="135600" bIns="67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0"/>
              <a:buFont typeface="Arial"/>
              <a:buNone/>
            </a:pPr>
            <a:r>
              <a:rPr lang="pt-BR" sz="8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IMAGEM</a:t>
            </a:r>
            <a:endParaRPr sz="81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8899451" y="34308342"/>
            <a:ext cx="6379800" cy="5279100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12" scaled="0"/>
          </a:gradFill>
          <a:ln w="11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5600" tIns="67800" rIns="135600" bIns="67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0"/>
              <a:buFont typeface="Arial"/>
              <a:buNone/>
            </a:pPr>
            <a:r>
              <a:rPr lang="pt-BR" sz="8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IMAGEM</a:t>
            </a:r>
            <a:endParaRPr sz="81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 title="fen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749089" y="2347965"/>
            <a:ext cx="4381500" cy="405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/>
          <p:nvPr/>
        </p:nvSpPr>
        <p:spPr>
          <a:xfrm>
            <a:off x="2822250" y="2356050"/>
            <a:ext cx="4455000" cy="3468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15800" tIns="57900" rIns="115800" bIns="57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pt-BR" sz="3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LOGO DA INSTITUIÇÃO DE ENSINO</a:t>
            </a:r>
            <a:endParaRPr sz="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</Words>
  <Application>Microsoft Office PowerPoint</Application>
  <PresentationFormat>Personalizar</PresentationFormat>
  <Paragraphs>37</Paragraphs>
  <Slides>1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Tema do Office</vt:lpstr>
      <vt:lpstr>Gráfico do Microsoft Excel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Casa</dc:creator>
  <cp:lastModifiedBy>Virginia Lira Santos</cp:lastModifiedBy>
  <cp:revision>1</cp:revision>
  <dcterms:created xsi:type="dcterms:W3CDTF">2018-08-03T18:41:37Z</dcterms:created>
  <dcterms:modified xsi:type="dcterms:W3CDTF">2026-10-23T22:05:44Z</dcterms:modified>
</cp:coreProperties>
</file>