
<file path=[Content_Types].xml><?xml version="1.0" encoding="utf-8"?>
<Types xmlns="http://schemas.openxmlformats.org/package/2006/content-types">
  <Default ContentType="application/vnd.openxmlformats-officedocument.vmlDrawing" Extension="vml"/>
  <Default ContentType="application/xml" Extension="xml"/>
  <Default ContentType="image/png" Extension="png"/>
  <Default ContentType="application/vnd.ms-excel" Extension="xls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excel" PartName="/ppt/embeddings/Microsoft_Excel_Sheet2.xls"/>
  <Override ContentType="application/vnd.ms-excel" PartName="/ppt/embeddings/Microsoft_Excel_Sheet1.xls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43200625" cx="323992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g1DDLOVxI6JIFmDNOCeNsP3bOE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48563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indent="-858583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indent="-768604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indent="-678561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indent="-678561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indent="-67856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indent="-67856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indent="-67856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indent="-67856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b="0" i="0" sz="155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58583" lvl="0" marL="457200" marR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b="0" i="0" sz="99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8604" lvl="1" marL="914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b="0" i="0" sz="85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78561" lvl="2" marL="1371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b="0" i="0" sz="7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33603" lvl="3" marL="1828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33603" lvl="4" marL="22860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33603" lvl="5" marL="27432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33603" lvl="6" marL="3200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33603" lvl="7" marL="3657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33603" lvl="8" marL="4114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1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Microsoft_Excel_Sheet1.xls"/><Relationship Id="rId5" Type="http://schemas.openxmlformats.org/officeDocument/2006/relationships/oleObject" Target="../embeddings/Microsoft_Excel_Sheet1.xls"/><Relationship Id="rId6" Type="http://schemas.openxmlformats.org/officeDocument/2006/relationships/image" Target="../media/image2.png"/><Relationship Id="rId7" Type="http://schemas.openxmlformats.org/officeDocument/2006/relationships/oleObject" Target="../embeddings/Microsoft_Excel_Sheet2.xls"/><Relationship Id="rId8" Type="http://schemas.openxmlformats.org/officeDocument/2006/relationships/oleObject" Target="../embeddings/Microsoft_Excel_Sheet2.xls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6202739" y="1823699"/>
            <a:ext cx="18376900" cy="2640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Verdana"/>
              <a:buNone/>
            </a:pPr>
            <a:r>
              <a:rPr b="1" i="0" lang="pt-BR" sz="8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Título do trabalho</a:t>
            </a:r>
            <a:endParaRPr b="1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8815427" y="4673400"/>
            <a:ext cx="14768400" cy="208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7900" lIns="115800" spcFirstLastPara="1" rIns="115800" wrap="square" tIns="579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(Nome dos Autores)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 Karina, Fábia Monteiro </a:t>
            </a:r>
            <a:r>
              <a:rPr b="1" i="0" lang="pt-BR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(exemplo).</a:t>
            </a:r>
            <a:endParaRPr sz="1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Professor Orientador:</a:t>
            </a:r>
            <a:endParaRPr sz="1200"/>
          </a:p>
        </p:txBody>
      </p:sp>
      <p:sp>
        <p:nvSpPr>
          <p:cNvPr id="86" name="Google Shape;86;p1"/>
          <p:cNvSpPr txBox="1"/>
          <p:nvPr/>
        </p:nvSpPr>
        <p:spPr>
          <a:xfrm>
            <a:off x="1859885" y="22642072"/>
            <a:ext cx="13531304" cy="3468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b="0" i="0" lang="pt-BR" sz="3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Sequência descritiva (veracidade da informação) e sequência argumentativa (reflexão sobre escolhas metodológicas). Nesta sessão, o aluno precisa definir o tipo de pesquisa e os procedimentos metodológicos (Amostra, Instrumentos de Coleta de Dados e Classificação dos Dados).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</a:pPr>
            <a:r>
              <a:t/>
            </a:r>
            <a:endParaRPr b="0" i="0" sz="43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930401" y="20674406"/>
            <a:ext cx="13471900" cy="1419224"/>
          </a:xfrm>
          <a:prstGeom prst="rect">
            <a:avLst/>
          </a:prstGeom>
          <a:solidFill>
            <a:srgbClr val="E37738"/>
          </a:solidFill>
          <a:ln>
            <a:noFill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Metodologia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1919289" y="7789863"/>
            <a:ext cx="13471900" cy="1421182"/>
          </a:xfrm>
          <a:prstGeom prst="rect">
            <a:avLst/>
          </a:prstGeom>
          <a:solidFill>
            <a:srgbClr val="E37738"/>
          </a:solidFill>
          <a:ln>
            <a:noFill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Introdução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1935351" y="13807050"/>
            <a:ext cx="13461900" cy="1419300"/>
          </a:xfrm>
          <a:prstGeom prst="rect">
            <a:avLst/>
          </a:prstGeom>
          <a:solidFill>
            <a:srgbClr val="E37738"/>
          </a:solidFill>
          <a:ln>
            <a:noFill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Objetivos</a:t>
            </a:r>
            <a:endParaRPr b="1" i="0" sz="60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6847951" y="31024055"/>
            <a:ext cx="13471900" cy="1419224"/>
          </a:xfrm>
          <a:prstGeom prst="rect">
            <a:avLst/>
          </a:prstGeom>
          <a:solidFill>
            <a:srgbClr val="E37738"/>
          </a:solidFill>
          <a:ln>
            <a:noFill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Referências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6847951" y="7789863"/>
            <a:ext cx="13471900" cy="1421182"/>
          </a:xfrm>
          <a:prstGeom prst="rect">
            <a:avLst/>
          </a:prstGeom>
          <a:solidFill>
            <a:srgbClr val="E37738"/>
          </a:solidFill>
          <a:ln>
            <a:noFill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Resultados</a:t>
            </a:r>
            <a:endParaRPr b="1" i="0" sz="6000" u="none" cap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928367" y="24956648"/>
            <a:ext cx="13462000" cy="1419225"/>
          </a:xfrm>
          <a:prstGeom prst="rect">
            <a:avLst/>
          </a:prstGeom>
          <a:solidFill>
            <a:srgbClr val="E37738"/>
          </a:solidFill>
          <a:ln>
            <a:noFill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Considerações Finais</a:t>
            </a:r>
            <a:endParaRPr/>
          </a:p>
        </p:txBody>
      </p:sp>
      <p:graphicFrame>
        <p:nvGraphicFramePr>
          <p:cNvPr descr="Clustered column chart" id="93" name="Google Shape;93;p1"/>
          <p:cNvGraphicFramePr/>
          <p:nvPr/>
        </p:nvGraphicFramePr>
        <p:xfrm>
          <a:off x="16928363" y="17573538"/>
          <a:ext cx="6149976" cy="6805613"/>
        </p:xfrm>
        <a:graphic>
          <a:graphicData uri="http://schemas.openxmlformats.org/presentationml/2006/ole">
            <mc:AlternateContent>
              <mc:Choice Requires="v">
                <p:oleObj r:id="rId4" imgH="6805613" imgW="6149976" progId="Excel.Chart.8" spid="_x0000_s1">
                  <p:embed/>
                </p:oleObj>
              </mc:Choice>
              <mc:Fallback>
                <p:oleObj r:id="rId5" imgH="6805613" imgW="6149976" progId="Excel.Chart.8">
                  <p:embed/>
                  <p:pic>
                    <p:nvPicPr>
                      <p:cNvPr id="93" name="Google Shape;93;p1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16928363" y="17573538"/>
                        <a:ext cx="6149976" cy="680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descr="Clustered column chart" id="94" name="Google Shape;94;p1"/>
          <p:cNvGraphicFramePr/>
          <p:nvPr/>
        </p:nvGraphicFramePr>
        <p:xfrm>
          <a:off x="24107607" y="17573549"/>
          <a:ext cx="6149976" cy="6805613"/>
        </p:xfrm>
        <a:graphic>
          <a:graphicData uri="http://schemas.openxmlformats.org/presentationml/2006/ole">
            <mc:AlternateContent>
              <mc:Choice Requires="v">
                <p:oleObj r:id="rId7" imgH="6805613" imgW="6149976" progId="Excel.Chart.8" spid="_x0000_s2">
                  <p:embed/>
                </p:oleObj>
              </mc:Choice>
              <mc:Fallback>
                <p:oleObj r:id="rId8" imgH="6805613" imgW="6149976" progId="Excel.Chart.8">
                  <p:embed/>
                  <p:pic>
                    <p:nvPicPr>
                      <p:cNvPr id="94" name="Google Shape;94;p1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24107607" y="17573549"/>
                        <a:ext cx="6149976" cy="680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Google Shape;95;p1"/>
          <p:cNvSpPr/>
          <p:nvPr/>
        </p:nvSpPr>
        <p:spPr>
          <a:xfrm>
            <a:off x="1930401" y="9446212"/>
            <a:ext cx="13409613" cy="3862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introdução deve-se expor a finalidade </a:t>
            </a: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</a:t>
            </a:r>
            <a:r>
              <a:rPr b="0" i="0" lang="pt-BR" sz="3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 trabalho de modo que o leitor tenha uma visão geral do tema abordado. </a:t>
            </a: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</a:t>
            </a:r>
            <a:r>
              <a:rPr b="0" i="0" lang="pt-BR" sz="3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eve apresentar</a:t>
            </a: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o </a:t>
            </a:r>
            <a:r>
              <a:rPr b="1"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problema de pesquisa</a:t>
            </a:r>
            <a:r>
              <a:rPr b="0" i="0" lang="pt-BR" sz="3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e as justificativas que levaram a escolha do tema</a:t>
            </a: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b="0" i="0" sz="3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869555" y="16411974"/>
            <a:ext cx="13409613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6815845" y="32741644"/>
            <a:ext cx="13504006" cy="4939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Elemento obrigatório. As referências constituem uma lista ordenada dos documentos efetivamente citados no texto. (NBR 6023, 2003).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Elemento obrigatório. As referências constituem uma lista ordenada dos documentos efetivamente citados no texto. (NBR 6023, 2003).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5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Elemento obrigatório. As referências constituem uma lista ordenada dos documentos efetivamente citados no texto. (NBR 6023, 2003).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16859063" y="26922247"/>
            <a:ext cx="13531304" cy="3468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Apresentação das respostas à problemática apresentada na pesquisa, o autor deve manifestar o seu ponto de vista sobre os resultados obtidos e seu alcance e consequências. 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</a:pPr>
            <a:r>
              <a:t/>
            </a:r>
            <a:endParaRPr b="0" i="0" sz="43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953625" y="15390854"/>
            <a:ext cx="13531200" cy="51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Arial"/>
              <a:buNone/>
            </a:pPr>
            <a:r>
              <a:rPr lang="pt-BR" sz="315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Os objetivos constituem a finalidade de um trabalho científico, ou seja, a meta que se propõe atingir com a elaboração da pesquisa.</a:t>
            </a:r>
            <a:endParaRPr sz="315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Arial"/>
              <a:buNone/>
            </a:pPr>
            <a:r>
              <a:t/>
            </a:r>
            <a:endParaRPr sz="315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Arial"/>
              <a:buNone/>
            </a:pPr>
            <a:r>
              <a:rPr b="1" lang="pt-BR" sz="315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sugestão de verbos para objetivo geral: </a:t>
            </a:r>
            <a:r>
              <a:rPr lang="pt-BR" sz="315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analisar, avaliar, caracterizar, discutir, diagnosticar, investigar, implantar, estudar, promover, pesquisar, realizar, determinar.</a:t>
            </a:r>
            <a:endParaRPr sz="315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Arial"/>
              <a:buNone/>
            </a:pPr>
            <a:r>
              <a:t/>
            </a:r>
            <a:endParaRPr sz="315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Arial"/>
              <a:buNone/>
            </a:pPr>
            <a:r>
              <a:rPr b="1" lang="pt-BR" sz="315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sugestão de verbos para objetivos específicos: </a:t>
            </a:r>
            <a:r>
              <a:rPr lang="pt-BR" sz="315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indicar, desenhar, colaborar, cotejar, descrever, desenvolver, utilizar, divulgar, elaborar, empreender, explicar, evidenciar, facilitar, focalizar, identificar, interpretar, levantar, localizar, promover, realizar, reconhecer, reunir, sugerir, traçar, verificar</a:t>
            </a:r>
            <a:r>
              <a:rPr lang="pt-BR" sz="315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b="0" i="0" sz="308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lnSpc>
                <a:spcPct val="8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10"/>
              <a:buFont typeface="Arial"/>
              <a:buNone/>
            </a:pPr>
            <a:r>
              <a:t/>
            </a:r>
            <a:endParaRPr b="0" i="0" sz="3709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6847951" y="9420868"/>
            <a:ext cx="13409613" cy="3862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Apresentação dos dados obtidos e a respectiva análise estatística, de forma objetiva, precisa, clara e lógica, utilizando - se de tabelas, quadros e figuras que </a:t>
            </a: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complementam</a:t>
            </a: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o texto. </a:t>
            </a:r>
            <a:endParaRPr sz="3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São apresentados todos os resultados (positivos e negativos), desde que possuam significados relevantes. Não devem conter interpretação pessoal.</a:t>
            </a:r>
            <a:endParaRPr sz="3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953625" y="32068150"/>
            <a:ext cx="5448000" cy="45081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IMAGEM</a:t>
            </a:r>
            <a:endParaRPr sz="700"/>
          </a:p>
        </p:txBody>
      </p:sp>
      <p:sp>
        <p:nvSpPr>
          <p:cNvPr id="102" name="Google Shape;102;p1"/>
          <p:cNvSpPr txBox="1"/>
          <p:nvPr/>
        </p:nvSpPr>
        <p:spPr>
          <a:xfrm>
            <a:off x="1953625" y="31024038"/>
            <a:ext cx="3000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 01: </a:t>
            </a:r>
            <a:endParaRPr sz="900"/>
          </a:p>
        </p:txBody>
      </p:sp>
      <p:sp>
        <p:nvSpPr>
          <p:cNvPr id="103" name="Google Shape;103;p1"/>
          <p:cNvSpPr txBox="1"/>
          <p:nvPr/>
        </p:nvSpPr>
        <p:spPr>
          <a:xfrm>
            <a:off x="7885050" y="31024038"/>
            <a:ext cx="3000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 02: </a:t>
            </a:r>
            <a:endParaRPr sz="900"/>
          </a:p>
        </p:txBody>
      </p:sp>
      <p:sp>
        <p:nvSpPr>
          <p:cNvPr id="104" name="Google Shape;104;p1"/>
          <p:cNvSpPr txBox="1"/>
          <p:nvPr/>
        </p:nvSpPr>
        <p:spPr>
          <a:xfrm>
            <a:off x="7885050" y="36799513"/>
            <a:ext cx="3000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 04: </a:t>
            </a:r>
            <a:endParaRPr sz="900"/>
          </a:p>
        </p:txBody>
      </p:sp>
      <p:sp>
        <p:nvSpPr>
          <p:cNvPr id="105" name="Google Shape;105;p1"/>
          <p:cNvSpPr txBox="1"/>
          <p:nvPr/>
        </p:nvSpPr>
        <p:spPr>
          <a:xfrm>
            <a:off x="1953625" y="36758438"/>
            <a:ext cx="3000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 03: </a:t>
            </a:r>
            <a:endParaRPr sz="900"/>
          </a:p>
        </p:txBody>
      </p:sp>
      <p:sp>
        <p:nvSpPr>
          <p:cNvPr id="106" name="Google Shape;106;p1"/>
          <p:cNvSpPr/>
          <p:nvPr/>
        </p:nvSpPr>
        <p:spPr>
          <a:xfrm>
            <a:off x="1953625" y="26454713"/>
            <a:ext cx="5448000" cy="45081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IMAGEM</a:t>
            </a:r>
            <a:endParaRPr sz="700"/>
          </a:p>
        </p:txBody>
      </p:sp>
      <p:sp>
        <p:nvSpPr>
          <p:cNvPr id="107" name="Google Shape;107;p1"/>
          <p:cNvSpPr/>
          <p:nvPr/>
        </p:nvSpPr>
        <p:spPr>
          <a:xfrm>
            <a:off x="7885050" y="26454713"/>
            <a:ext cx="5448000" cy="45081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IMAGEM</a:t>
            </a:r>
            <a:endParaRPr sz="700"/>
          </a:p>
        </p:txBody>
      </p:sp>
      <p:sp>
        <p:nvSpPr>
          <p:cNvPr id="108" name="Google Shape;108;p1"/>
          <p:cNvSpPr/>
          <p:nvPr/>
        </p:nvSpPr>
        <p:spPr>
          <a:xfrm>
            <a:off x="7885050" y="32250350"/>
            <a:ext cx="5448000" cy="45081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6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IMAGEM</a:t>
            </a:r>
            <a:endParaRPr sz="700"/>
          </a:p>
        </p:txBody>
      </p:sp>
      <p:sp>
        <p:nvSpPr>
          <p:cNvPr id="109" name="Google Shape;109;p1"/>
          <p:cNvSpPr/>
          <p:nvPr/>
        </p:nvSpPr>
        <p:spPr>
          <a:xfrm>
            <a:off x="2669850" y="2203650"/>
            <a:ext cx="4455000" cy="34683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7900" lIns="115800" spcFirstLastPara="1" rIns="115800" wrap="square" tIns="579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DA </a:t>
            </a:r>
            <a:r>
              <a:rPr lang="pt-BR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INSTITUIÇÃO</a:t>
            </a:r>
            <a:r>
              <a:rPr lang="pt-BR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ENSINO</a:t>
            </a:r>
            <a:endParaRPr sz="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2018-08-03T18:41:37Z</dcterms:created>
  <dc:creator>Casa</dc:creator>
</cp:coreProperties>
</file>